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notesMasterIdLst>
    <p:notesMasterId r:id="rId39"/>
  </p:notesMasterIdLst>
  <p:sldIdLst>
    <p:sldId id="256" r:id="rId2"/>
    <p:sldId id="283" r:id="rId3"/>
    <p:sldId id="257" r:id="rId4"/>
    <p:sldId id="258" r:id="rId5"/>
    <p:sldId id="313" r:id="rId6"/>
    <p:sldId id="314" r:id="rId7"/>
    <p:sldId id="298" r:id="rId8"/>
    <p:sldId id="310" r:id="rId9"/>
    <p:sldId id="311" r:id="rId10"/>
    <p:sldId id="299" r:id="rId11"/>
    <p:sldId id="300" r:id="rId12"/>
    <p:sldId id="312" r:id="rId13"/>
    <p:sldId id="316" r:id="rId14"/>
    <p:sldId id="315" r:id="rId15"/>
    <p:sldId id="317" r:id="rId16"/>
    <p:sldId id="276" r:id="rId17"/>
    <p:sldId id="284" r:id="rId18"/>
    <p:sldId id="286" r:id="rId19"/>
    <p:sldId id="289" r:id="rId20"/>
    <p:sldId id="291" r:id="rId21"/>
    <p:sldId id="302" r:id="rId22"/>
    <p:sldId id="292" r:id="rId23"/>
    <p:sldId id="293" r:id="rId24"/>
    <p:sldId id="304" r:id="rId25"/>
    <p:sldId id="305" r:id="rId26"/>
    <p:sldId id="306" r:id="rId27"/>
    <p:sldId id="294" r:id="rId28"/>
    <p:sldId id="295" r:id="rId29"/>
    <p:sldId id="296" r:id="rId30"/>
    <p:sldId id="297" r:id="rId31"/>
    <p:sldId id="301" r:id="rId32"/>
    <p:sldId id="307" r:id="rId33"/>
    <p:sldId id="308" r:id="rId34"/>
    <p:sldId id="309" r:id="rId35"/>
    <p:sldId id="303" r:id="rId36"/>
    <p:sldId id="267" r:id="rId37"/>
    <p:sldId id="26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73" autoAdjust="0"/>
  </p:normalViewPr>
  <p:slideViewPr>
    <p:cSldViewPr snapToGrid="0" snapToObjects="1">
      <p:cViewPr>
        <p:scale>
          <a:sx n="90" d="100"/>
          <a:sy n="90" d="100"/>
        </p:scale>
        <p:origin x="-1632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D4F60-FAFD-BB44-9FC3-8668DC695B7F}" type="datetimeFigureOut">
              <a:rPr kumimoji="1" lang="zh-CN" altLang="en-US" smtClean="0"/>
              <a:t>15/3/18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E95DB-B038-E149-8411-2B06F64175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45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世外的历届学生都会前往大别山地区进行为期一周的支教，在带去知识、关怀与笑容的同时带去所缺少的物资。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E95DB-B038-E149-8411-2B06F64175A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32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世外的历届学生都会前往大别山地区进行为期一周的支教，在带去知识、关怀与笑容的同时带去所缺少的物资。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E95DB-B038-E149-8411-2B06F64175A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324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世外的历届学生都会前往大别山地区进行为期一周的支教，在带去知识、关怀与笑容的同时带去所缺少的物资。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E95DB-B038-E149-8411-2B06F64175A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324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世外的历届学生都会前往大别山地区进行为期一周的支教，在带去知识、关怀与笑容的同时带去所缺少的物资。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E95DB-B038-E149-8411-2B06F64175A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324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15/3/18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243666"/>
            <a:ext cx="7342188" cy="804333"/>
          </a:xfrm>
        </p:spPr>
        <p:txBody>
          <a:bodyPr/>
          <a:lstStyle/>
          <a:p>
            <a:r>
              <a:rPr kumimoji="1" lang="zh-CN" altLang="en-US" dirty="0" smtClean="0"/>
              <a:t>第五次学生代表大会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代表培训会议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zh-CN" altLang="en-US" sz="1800" dirty="0" smtClean="0"/>
              <a:t>世界外国语中学学生会</a:t>
            </a:r>
            <a:endParaRPr kumimoji="1" lang="en-US" altLang="zh-CN" sz="1800" dirty="0"/>
          </a:p>
        </p:txBody>
      </p:sp>
      <p:pic>
        <p:nvPicPr>
          <p:cNvPr id="4" name="图片 3"/>
          <p:cNvPicPr/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224" y="536228"/>
            <a:ext cx="901700" cy="7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h_large_yLGM_f61900000239113e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55" y="536228"/>
            <a:ext cx="800498" cy="7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6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			</a:t>
            </a:r>
            <a:r>
              <a:rPr lang="zh-CN" altLang="en-US" b="1" dirty="0" smtClean="0"/>
              <a:t>提案权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224" y="536228"/>
            <a:ext cx="901700" cy="7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h_large_yLGM_f61900000239113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55" y="536228"/>
            <a:ext cx="800498" cy="765810"/>
          </a:xfrm>
          <a:prstGeom prst="rect">
            <a:avLst/>
          </a:prstGeom>
        </p:spPr>
      </p:pic>
      <p:pic>
        <p:nvPicPr>
          <p:cNvPr id="6" name="图片 5" descr="qrcode_for_gh_3754b5b69758_1280 (1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86" y="5185833"/>
            <a:ext cx="1114777" cy="11147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0113" y="2133601"/>
            <a:ext cx="734536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1</a:t>
            </a:r>
            <a:r>
              <a:rPr lang="zh-CN" altLang="zh-CN" sz="2800" dirty="0">
                <a:latin typeface="+mn-ea"/>
              </a:rPr>
              <a:t>、</a:t>
            </a:r>
            <a:r>
              <a:rPr lang="zh-CN" altLang="zh-CN" sz="2800" dirty="0" smtClean="0">
                <a:latin typeface="+mn-ea"/>
              </a:rPr>
              <a:t>提案部门</a:t>
            </a:r>
            <a:r>
              <a:rPr lang="zh-CN" altLang="zh-CN" sz="2800" dirty="0" smtClean="0">
                <a:solidFill>
                  <a:srgbClr val="FF0000"/>
                </a:solidFill>
                <a:latin typeface="+mn-ea"/>
              </a:rPr>
              <a:t>规范化</a:t>
            </a:r>
            <a:endParaRPr lang="en-US" altLang="zh-CN" sz="2800" dirty="0" smtClean="0">
              <a:solidFill>
                <a:srgbClr val="FF0000"/>
              </a:solidFill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 smtClean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 smtClean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r>
              <a:rPr lang="en-US" altLang="zh-CN" sz="2800" dirty="0" smtClean="0">
                <a:latin typeface="+mn-ea"/>
              </a:rPr>
              <a:t>2</a:t>
            </a:r>
            <a:r>
              <a:rPr lang="zh-CN" altLang="en-US" sz="2800" dirty="0" smtClean="0">
                <a:latin typeface="+mn-ea"/>
              </a:rPr>
              <a:t>、提案内容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客观化</a:t>
            </a:r>
            <a:endParaRPr lang="en-US" altLang="zh-CN" sz="2800" dirty="0" smtClean="0">
              <a:solidFill>
                <a:srgbClr val="FF0000"/>
              </a:solidFill>
              <a:latin typeface="+mn-ea"/>
            </a:endParaRPr>
          </a:p>
          <a:p>
            <a:endParaRPr lang="en-US" altLang="zh-CN" sz="2800" dirty="0" smtClean="0">
              <a:latin typeface="+mn-ea"/>
            </a:endParaRPr>
          </a:p>
          <a:p>
            <a:r>
              <a:rPr lang="zh-CN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、提案建议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可行化</a:t>
            </a:r>
            <a:endParaRPr lang="en-US" altLang="zh-CN" sz="2800" dirty="0">
              <a:solidFill>
                <a:srgbClr val="FF0000"/>
              </a:solidFill>
              <a:latin typeface="+mn-ea"/>
            </a:endParaRPr>
          </a:p>
          <a:p>
            <a:endParaRPr lang="en-US" altLang="zh-CN" sz="2400" dirty="0" smtClean="0"/>
          </a:p>
          <a:p>
            <a:r>
              <a:rPr lang="zh-CN" altLang="zh-CN" sz="2400" dirty="0" smtClean="0"/>
              <a:t> </a:t>
            </a:r>
            <a:endParaRPr lang="en-US" altLang="zh-CN" sz="2400" dirty="0" smtClean="0"/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977443"/>
            <a:ext cx="7162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			</a:t>
            </a:r>
            <a:r>
              <a:rPr lang="en-US" altLang="en-US" b="1" dirty="0" smtClean="0"/>
              <a:t>选举</a:t>
            </a:r>
            <a:r>
              <a:rPr lang="zh-CN" altLang="en-US" b="1" dirty="0" smtClean="0"/>
              <a:t>权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224" y="536228"/>
            <a:ext cx="901700" cy="7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h_large_yLGM_f61900000239113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55" y="536228"/>
            <a:ext cx="800498" cy="765810"/>
          </a:xfrm>
          <a:prstGeom prst="rect">
            <a:avLst/>
          </a:prstGeom>
        </p:spPr>
      </p:pic>
      <p:pic>
        <p:nvPicPr>
          <p:cNvPr id="6" name="图片 5" descr="qrcode_for_gh_3754b5b69758_1280 (1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86" y="5185833"/>
            <a:ext cx="1114777" cy="11147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0113" y="2133601"/>
            <a:ext cx="7345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 smtClean="0">
                <a:latin typeface="+mn-ea"/>
              </a:rPr>
              <a:t>·</a:t>
            </a:r>
            <a:r>
              <a:rPr lang="zh-CN" altLang="en-US" sz="3200" dirty="0" smtClean="0">
                <a:latin typeface="+mn-ea"/>
              </a:rPr>
              <a:t>  </a:t>
            </a:r>
            <a:r>
              <a:rPr lang="zh-CN" altLang="zh-CN" sz="3200" dirty="0" smtClean="0">
                <a:latin typeface="+mn-ea"/>
              </a:rPr>
              <a:t>在学代会上</a:t>
            </a:r>
            <a:r>
              <a:rPr lang="zh-CN" altLang="zh-CN" sz="3200" dirty="0">
                <a:latin typeface="+mn-ea"/>
              </a:rPr>
              <a:t>，各位参会代表能够行使自己的投票权，选举</a:t>
            </a:r>
            <a:r>
              <a:rPr lang="zh-CN" altLang="zh-CN" sz="3200" dirty="0" smtClean="0">
                <a:latin typeface="+mn-ea"/>
              </a:rPr>
              <a:t>出新一任学生会主席团与各部长</a:t>
            </a:r>
            <a:r>
              <a:rPr lang="en-US" altLang="zh-CN" sz="3200" dirty="0" smtClean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8239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PP_645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812800"/>
            <a:ext cx="7837714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4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PP_645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812800"/>
            <a:ext cx="7837714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4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SC_00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636412"/>
            <a:ext cx="7851556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4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SC_020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92856"/>
            <a:ext cx="806666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4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 smtClean="0"/>
              <a:t>选题内容</a:t>
            </a:r>
            <a:r>
              <a:rPr kumimoji="1" lang="zh-CN" altLang="en-US" u="sng" dirty="0" smtClean="0">
                <a:solidFill>
                  <a:srgbClr val="FF0000"/>
                </a:solidFill>
              </a:rPr>
              <a:t>合适</a:t>
            </a:r>
            <a:endParaRPr kumimoji="1" lang="en-US" altLang="zh-CN" u="sng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选题方法</a:t>
            </a:r>
            <a:r>
              <a:rPr kumimoji="1" lang="zh-CN" altLang="en-US" u="sng" dirty="0" smtClean="0">
                <a:solidFill>
                  <a:srgbClr val="FF0000"/>
                </a:solidFill>
              </a:rPr>
              <a:t>高效</a:t>
            </a:r>
            <a:endParaRPr kumimoji="1" lang="en-US" altLang="zh-CN" u="sng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行文书写</a:t>
            </a:r>
            <a:r>
              <a:rPr kumimoji="1" lang="zh-CN" altLang="en-US" u="sng" dirty="0" smtClean="0">
                <a:solidFill>
                  <a:srgbClr val="FF0000"/>
                </a:solidFill>
              </a:rPr>
              <a:t>规范</a:t>
            </a:r>
            <a:endParaRPr kumimoji="1" lang="zh-CN" altLang="en-US" u="sng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3200" b="1" dirty="0" smtClean="0"/>
              <a:t>如何撰写</a:t>
            </a:r>
            <a:r>
              <a:rPr lang="zh-CN" altLang="en-US" sz="3200" b="1" dirty="0" smtClean="0"/>
              <a:t>一份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有效且有质量的</a:t>
            </a:r>
            <a:r>
              <a:rPr lang="zh-CN" altLang="zh-CN" sz="3200" b="1" dirty="0" smtClean="0"/>
              <a:t>代表</a:t>
            </a:r>
            <a:r>
              <a:rPr lang="zh-CN" altLang="zh-CN" sz="3200" b="1" dirty="0"/>
              <a:t>提案？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61691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kumimoji="1" lang="zh-CN" altLang="en-US" sz="2800" dirty="0" smtClean="0"/>
              <a:t>校园文化建设</a:t>
            </a:r>
            <a:endParaRPr kumimoji="1" lang="en-US" altLang="zh-CN" sz="2800" dirty="0"/>
          </a:p>
          <a:p>
            <a:pPr marL="922338" lvl="4" indent="0">
              <a:buNone/>
            </a:pPr>
            <a:r>
              <a:rPr kumimoji="1" lang="zh-CN" altLang="en-US" sz="2400" dirty="0" smtClean="0"/>
              <a:t>- 物质文化建设（后勤保障）</a:t>
            </a:r>
            <a:endParaRPr kumimoji="1" lang="en-US" altLang="zh-CN" sz="2400" dirty="0"/>
          </a:p>
          <a:p>
            <a:pPr marL="922338" lvl="4" indent="0">
              <a:buNone/>
            </a:pPr>
            <a:r>
              <a:rPr kumimoji="1" lang="zh-CN" altLang="zh-CN" sz="2400" dirty="0" smtClean="0"/>
              <a:t>-</a:t>
            </a:r>
            <a:r>
              <a:rPr kumimoji="1" lang="zh-CN" altLang="en-US" sz="2400" dirty="0" smtClean="0"/>
              <a:t> 精神文化建设</a:t>
            </a:r>
            <a:r>
              <a:rPr kumimoji="1" lang="zh-CN" altLang="zh-CN" sz="2400" dirty="0" smtClean="0"/>
              <a:t>（</a:t>
            </a:r>
            <a:r>
              <a:rPr kumimoji="1" lang="zh-CN" altLang="en-US" sz="2400" dirty="0" smtClean="0"/>
              <a:t>校园文化）</a:t>
            </a:r>
            <a:endParaRPr kumimoji="1" lang="en-US" altLang="zh-CN" sz="2400" dirty="0"/>
          </a:p>
          <a:p>
            <a:pPr marL="693738" lvl="1" indent="-457200">
              <a:buAutoNum type="arabicPeriod"/>
            </a:pPr>
            <a:endParaRPr kumimoji="1" lang="en-US" altLang="zh-CN" sz="2800" dirty="0" smtClean="0"/>
          </a:p>
          <a:p>
            <a:pPr marL="457200" indent="-457200">
              <a:buAutoNum type="arabicPeriod"/>
            </a:pPr>
            <a:r>
              <a:rPr kumimoji="1" lang="zh-CN" altLang="en-US" sz="2800" dirty="0" smtClean="0"/>
              <a:t>制度文化建设（学生管理）</a:t>
            </a:r>
            <a:endParaRPr kumimoji="1" lang="en-US" altLang="zh-CN" sz="28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选题内容</a:t>
            </a:r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20180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8650" indent="-514350">
              <a:buAutoNum type="arabicPeriod"/>
            </a:pPr>
            <a:r>
              <a:rPr lang="zh-CN" altLang="zh-CN" sz="2800" dirty="0" smtClean="0"/>
              <a:t>校大型硬件设施</a:t>
            </a:r>
            <a:r>
              <a:rPr lang="zh-CN" altLang="zh-CN" sz="2800" dirty="0"/>
              <a:t>是否足够</a:t>
            </a:r>
            <a:r>
              <a:rPr lang="zh-CN" altLang="zh-CN" sz="2800" dirty="0">
                <a:solidFill>
                  <a:srgbClr val="FF0000"/>
                </a:solidFill>
              </a:rPr>
              <a:t>（实际</a:t>
            </a:r>
            <a:r>
              <a:rPr lang="zh-CN" altLang="zh-CN" sz="2800" dirty="0" smtClean="0">
                <a:solidFill>
                  <a:srgbClr val="FF0000"/>
                </a:solidFill>
              </a:rPr>
              <a:t>性</a:t>
            </a:r>
            <a:r>
              <a:rPr lang="en-US" altLang="zh-CN" sz="2800" dirty="0" smtClean="0">
                <a:solidFill>
                  <a:srgbClr val="FF0000"/>
                </a:solidFill>
              </a:rPr>
              <a:t>）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pPr marL="628650" indent="-514350">
              <a:buAutoNum type="arabicPeriod"/>
            </a:pPr>
            <a:endParaRPr lang="zh-CN" altLang="zh-CN" sz="2800" dirty="0"/>
          </a:p>
          <a:p>
            <a:pPr marL="628650" indent="-514350">
              <a:buAutoNum type="arabicPeriod" startAt="2"/>
            </a:pPr>
            <a:r>
              <a:rPr lang="zh-CN" altLang="zh-CN" sz="2800" dirty="0" smtClean="0"/>
              <a:t>各教室硬件设施是否齐</a:t>
            </a:r>
            <a:r>
              <a:rPr lang="zh-CN" altLang="zh-CN" sz="2800" dirty="0"/>
              <a:t>全</a:t>
            </a:r>
            <a:r>
              <a:rPr lang="zh-CN" altLang="zh-CN" sz="2800" dirty="0">
                <a:solidFill>
                  <a:srgbClr val="FF0000"/>
                </a:solidFill>
              </a:rPr>
              <a:t>（有效性</a:t>
            </a:r>
            <a:r>
              <a:rPr lang="zh-CN" altLang="zh-CN" sz="2800" dirty="0" smtClean="0">
                <a:solidFill>
                  <a:srgbClr val="FF0000"/>
                </a:solidFill>
              </a:rPr>
              <a:t>）</a:t>
            </a:r>
            <a:r>
              <a:rPr lang="zh-CN" altLang="zh-CN" sz="2800" dirty="0" smtClean="0"/>
              <a:t>？</a:t>
            </a:r>
            <a:endParaRPr lang="en-US" altLang="zh-CN" sz="2800" dirty="0" smtClean="0"/>
          </a:p>
          <a:p>
            <a:pPr marL="114300" indent="0">
              <a:buNone/>
            </a:pPr>
            <a:endParaRPr lang="zh-CN" altLang="zh-CN" sz="2800" dirty="0"/>
          </a:p>
          <a:p>
            <a:pPr marL="114300" indent="0">
              <a:buNone/>
            </a:pPr>
            <a:r>
              <a:rPr lang="en-US" altLang="zh-CN" sz="2800" dirty="0" smtClean="0"/>
              <a:t>3.</a:t>
            </a:r>
            <a:r>
              <a:rPr lang="zh-CN" altLang="en-US" sz="2800" dirty="0" smtClean="0"/>
              <a:t>   </a:t>
            </a:r>
            <a:r>
              <a:rPr lang="zh-CN" altLang="zh-CN" sz="2800" dirty="0" smtClean="0"/>
              <a:t>是否有定时定期保修维护</a:t>
            </a:r>
            <a:r>
              <a:rPr lang="zh-CN" altLang="zh-CN" sz="2800" dirty="0">
                <a:solidFill>
                  <a:srgbClr val="FF0000"/>
                </a:solidFill>
              </a:rPr>
              <a:t>（安全性）</a:t>
            </a:r>
            <a:r>
              <a:rPr lang="zh-CN" altLang="zh-CN" sz="2800" dirty="0"/>
              <a:t>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zh-CN" altLang="en-US" sz="4000" dirty="0" smtClean="0">
                <a:latin typeface="+mj-ea"/>
                <a:ea typeface="+mj-ea"/>
              </a:rPr>
              <a:t>后勤保障</a:t>
            </a:r>
            <a:r>
              <a:rPr lang="en-US" altLang="zh-CN" sz="4000" dirty="0">
                <a:latin typeface="+mj-ea"/>
                <a:ea typeface="+mj-ea"/>
              </a:rPr>
              <a:t> </a:t>
            </a:r>
            <a:r>
              <a:rPr lang="en-US" altLang="zh-CN" sz="4000" dirty="0" smtClean="0">
                <a:latin typeface="+mj-ea"/>
                <a:ea typeface="+mj-ea"/>
              </a:rPr>
              <a:t>– </a:t>
            </a:r>
            <a:r>
              <a:rPr lang="zh-CN" altLang="en-US" sz="4000" dirty="0" smtClean="0">
                <a:latin typeface="+mj-ea"/>
                <a:ea typeface="+mj-ea"/>
              </a:rPr>
              <a:t>实际问题</a:t>
            </a:r>
            <a:endParaRPr lang="zh-CN" altLang="zh-CN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52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457200">
              <a:buAutoNum type="arabicPeriod"/>
            </a:pPr>
            <a:r>
              <a:rPr lang="zh-CN" altLang="zh-CN" dirty="0" smtClean="0"/>
              <a:t>学生与老师之间沟通</a:t>
            </a:r>
            <a:r>
              <a:rPr lang="zh-CN" altLang="zh-CN" dirty="0"/>
              <a:t>是否有效</a:t>
            </a:r>
            <a:r>
              <a:rPr lang="zh-CN" altLang="zh-CN" dirty="0" smtClean="0"/>
              <a:t>？</a:t>
            </a:r>
            <a:endParaRPr lang="en-US" altLang="zh-CN" dirty="0" smtClean="0"/>
          </a:p>
          <a:p>
            <a:pPr marL="571500" indent="-457200">
              <a:buAutoNum type="arabicPeriod"/>
            </a:pPr>
            <a:endParaRPr lang="zh-CN" altLang="zh-CN" dirty="0"/>
          </a:p>
          <a:p>
            <a:pPr marL="571500" indent="-457200">
              <a:buAutoNum type="arabicPeriod" startAt="2"/>
            </a:pPr>
            <a:r>
              <a:rPr lang="zh-CN" altLang="zh-CN" dirty="0" smtClean="0"/>
              <a:t>学生</a:t>
            </a:r>
            <a:r>
              <a:rPr lang="zh-CN" altLang="zh-CN" dirty="0"/>
              <a:t>与学生（跨年级）之间沟通是否密切？是否可进行一定深入拓展</a:t>
            </a:r>
            <a:r>
              <a:rPr lang="zh-CN" altLang="zh-CN" dirty="0" smtClean="0"/>
              <a:t>？</a:t>
            </a:r>
            <a:endParaRPr lang="en-US" altLang="zh-CN" dirty="0" smtClean="0"/>
          </a:p>
          <a:p>
            <a:pPr marL="571500" indent="-457200">
              <a:buAutoNum type="arabicPeriod" startAt="2"/>
            </a:pPr>
            <a:endParaRPr lang="zh-CN" altLang="zh-CN" dirty="0"/>
          </a:p>
          <a:p>
            <a:pPr marL="114300" indent="0">
              <a:buNone/>
            </a:pPr>
            <a:r>
              <a:rPr lang="en-US" altLang="zh-CN" dirty="0" smtClean="0"/>
              <a:t>3.</a:t>
            </a:r>
            <a:r>
              <a:rPr lang="zh-CN" altLang="en-US" dirty="0" smtClean="0"/>
              <a:t>   </a:t>
            </a:r>
            <a:r>
              <a:rPr lang="zh-CN" altLang="zh-CN" dirty="0" smtClean="0"/>
              <a:t>学生与学校之间沟通是否顺畅</a:t>
            </a:r>
            <a:r>
              <a:rPr lang="zh-CN" altLang="zh-CN" dirty="0"/>
              <a:t>？是否有良好的平台供学生与校领导进行意见反馈与交流？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zh-CN" altLang="en-US" sz="4000" dirty="0" smtClean="0"/>
              <a:t>校园文化</a:t>
            </a:r>
            <a:r>
              <a:rPr lang="en-US" altLang="zh-CN" sz="4000" dirty="0" smtClean="0"/>
              <a:t> – </a:t>
            </a:r>
            <a:r>
              <a:rPr lang="zh-CN" altLang="en-US" sz="4000" dirty="0" smtClean="0"/>
              <a:t>实际问题</a:t>
            </a:r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117038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243666"/>
            <a:ext cx="7342188" cy="804333"/>
          </a:xfrm>
        </p:spPr>
        <p:txBody>
          <a:bodyPr/>
          <a:lstStyle/>
          <a:p>
            <a:r>
              <a:rPr kumimoji="1" lang="zh-CN" altLang="en-US" dirty="0" smtClean="0"/>
              <a:t>第五次学生代表大会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kumimoji="1" lang="en-US" altLang="zh-CN" sz="1800" dirty="0"/>
          </a:p>
        </p:txBody>
      </p:sp>
      <p:pic>
        <p:nvPicPr>
          <p:cNvPr id="4" name="图片 3"/>
          <p:cNvPicPr/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224" y="536228"/>
            <a:ext cx="901700" cy="7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h_large_yLGM_f61900000239113e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55" y="536228"/>
            <a:ext cx="800498" cy="765810"/>
          </a:xfrm>
          <a:prstGeom prst="rect">
            <a:avLst/>
          </a:prstGeom>
        </p:spPr>
      </p:pic>
      <p:pic>
        <p:nvPicPr>
          <p:cNvPr id="6" name="图片 5" descr="qrcode_for_gh_3754b5b69758_1280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3047999"/>
            <a:ext cx="3186641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0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CN" dirty="0" smtClean="0">
                <a:latin typeface="+mn-ea"/>
              </a:rPr>
              <a:t>1.	</a:t>
            </a:r>
            <a:r>
              <a:rPr lang="zh-CN" altLang="zh-CN" dirty="0" smtClean="0">
                <a:latin typeface="+mn-ea"/>
              </a:rPr>
              <a:t>校纪校规是否能妥善执</a:t>
            </a:r>
            <a:r>
              <a:rPr lang="zh-CN" altLang="zh-CN" dirty="0">
                <a:latin typeface="+mn-ea"/>
              </a:rPr>
              <a:t>行？</a:t>
            </a:r>
          </a:p>
          <a:p>
            <a:pPr marL="114300" indent="0">
              <a:buNone/>
            </a:pPr>
            <a:r>
              <a:rPr lang="en-US" altLang="zh-CN" dirty="0" smtClean="0">
                <a:latin typeface="+mn-ea"/>
              </a:rPr>
              <a:t>2.	</a:t>
            </a:r>
            <a:r>
              <a:rPr lang="zh-CN" altLang="zh-CN" dirty="0" smtClean="0">
                <a:latin typeface="+mn-ea"/>
              </a:rPr>
              <a:t>是否认为校纪校规</a:t>
            </a:r>
            <a:r>
              <a:rPr lang="zh-CN" altLang="zh-CN" dirty="0">
                <a:latin typeface="+mn-ea"/>
              </a:rPr>
              <a:t>有不妥当之处？</a:t>
            </a:r>
          </a:p>
          <a:p>
            <a:pPr marL="114300" indent="0">
              <a:buNone/>
            </a:pPr>
            <a:r>
              <a:rPr lang="en-US" altLang="zh-CN" dirty="0" smtClean="0">
                <a:latin typeface="+mn-ea"/>
              </a:rPr>
              <a:t>3.	</a:t>
            </a:r>
            <a:r>
              <a:rPr lang="zh-CN" altLang="zh-CN" dirty="0" smtClean="0">
                <a:latin typeface="+mn-ea"/>
              </a:rPr>
              <a:t>是否有提高校纪校规质</a:t>
            </a:r>
            <a:r>
              <a:rPr lang="zh-CN" altLang="zh-CN" dirty="0">
                <a:latin typeface="+mn-ea"/>
              </a:rPr>
              <a:t>量的方法？</a:t>
            </a:r>
          </a:p>
          <a:p>
            <a:pPr marL="114300" indent="0">
              <a:buNone/>
            </a:pPr>
            <a:r>
              <a:rPr lang="en-US" altLang="zh-CN" dirty="0" smtClean="0">
                <a:latin typeface="+mn-ea"/>
              </a:rPr>
              <a:t>4.	</a:t>
            </a:r>
            <a:r>
              <a:rPr lang="zh-CN" altLang="zh-CN" dirty="0" smtClean="0">
                <a:latin typeface="+mn-ea"/>
              </a:rPr>
              <a:t>制度</a:t>
            </a:r>
            <a:r>
              <a:rPr lang="zh-CN" altLang="zh-CN" dirty="0">
                <a:latin typeface="+mn-ea"/>
              </a:rPr>
              <a:t>是否完善</a:t>
            </a:r>
            <a:r>
              <a:rPr lang="zh-CN" altLang="zh-CN" dirty="0" smtClean="0">
                <a:latin typeface="+mn-ea"/>
              </a:rPr>
              <a:t>？</a:t>
            </a:r>
            <a:r>
              <a:rPr lang="zh-CN" altLang="en-US" dirty="0" smtClean="0">
                <a:latin typeface="+mn-ea"/>
              </a:rPr>
              <a:t>如何改进？</a:t>
            </a:r>
            <a:endParaRPr lang="zh-CN" altLang="zh-CN" dirty="0"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zh-CN" altLang="en-US" sz="4000" dirty="0" smtClean="0"/>
              <a:t>学生管理</a:t>
            </a:r>
            <a:r>
              <a:rPr lang="en-US" altLang="zh-CN" sz="4000" dirty="0" smtClean="0"/>
              <a:t> – </a:t>
            </a:r>
            <a:r>
              <a:rPr lang="zh-CN" altLang="en-US" sz="4000" dirty="0" smtClean="0"/>
              <a:t>实际问题</a:t>
            </a:r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67832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追求细节</a:t>
            </a:r>
            <a:r>
              <a:rPr kumimoji="1" lang="en-US" altLang="zh-CN" dirty="0" smtClean="0"/>
              <a:t> – </a:t>
            </a:r>
            <a:r>
              <a:rPr kumimoji="1" lang="zh-CN" altLang="en-US" dirty="0" smtClean="0"/>
              <a:t>实际问题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后勤保障</a:t>
            </a:r>
            <a:endParaRPr kumimoji="1" lang="en-US" altLang="zh-CN" dirty="0" smtClean="0"/>
          </a:p>
          <a:p>
            <a:r>
              <a:rPr kumimoji="1" lang="en-US" altLang="zh-CN" dirty="0" smtClean="0"/>
              <a:t>1. </a:t>
            </a:r>
            <a:r>
              <a:rPr kumimoji="1" lang="zh-CN" altLang="en-US" dirty="0" smtClean="0"/>
              <a:t>各班中午汤勺配备不足，需加量？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校园文化</a:t>
            </a:r>
            <a:endParaRPr kumimoji="1" lang="en-US" altLang="zh-CN" dirty="0" smtClean="0"/>
          </a:p>
          <a:p>
            <a:r>
              <a:rPr kumimoji="1" lang="en-US" altLang="zh-CN" dirty="0" smtClean="0"/>
              <a:t>2. </a:t>
            </a:r>
            <a:r>
              <a:rPr kumimoji="1" lang="zh-CN" altLang="en-US" dirty="0" smtClean="0"/>
              <a:t>文化周是否可选用“稀有”国家为主题？</a:t>
            </a:r>
            <a:endParaRPr kumimoji="1" lang="en-US" altLang="en-US" dirty="0" smtClean="0"/>
          </a:p>
          <a:p>
            <a:r>
              <a:rPr kumimoji="1" lang="zh-CN" altLang="en-US" dirty="0" smtClean="0"/>
              <a:t>学生管理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放学刷卡容易被疏忽，有何改善措施？</a:t>
            </a:r>
            <a:endParaRPr kumimoji="1" lang="en-US" altLang="zh-CN" dirty="0" smtClean="0"/>
          </a:p>
          <a:p>
            <a:r>
              <a:rPr kumimoji="1" lang="zh-CN" altLang="zh-CN" dirty="0" smtClean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值周同学热情，进校学生高冷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887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zh-CN" altLang="zh-CN" sz="3200" dirty="0"/>
              <a:t>第一：</a:t>
            </a:r>
            <a:r>
              <a:rPr lang="zh-CN" altLang="zh-CN" sz="3200" dirty="0" smtClean="0"/>
              <a:t>扬长避短</a:t>
            </a:r>
            <a:endParaRPr lang="en-US" altLang="zh-CN" sz="3200" dirty="0" smtClean="0"/>
          </a:p>
          <a:p>
            <a:pPr marL="114300" indent="0">
              <a:buNone/>
            </a:pPr>
            <a:endParaRPr lang="en-US" altLang="zh-CN" sz="3200" dirty="0" smtClean="0"/>
          </a:p>
          <a:p>
            <a:pPr marL="114300" indent="0">
              <a:buNone/>
            </a:pPr>
            <a:r>
              <a:rPr lang="zh-CN" altLang="zh-CN" sz="3200" dirty="0"/>
              <a:t> </a:t>
            </a:r>
            <a:r>
              <a:rPr lang="en-US" altLang="zh-CN" sz="3200" dirty="0" smtClean="0"/>
              <a:t>-	</a:t>
            </a:r>
            <a:r>
              <a:rPr lang="zh-CN" altLang="zh-CN" sz="3200" dirty="0" smtClean="0"/>
              <a:t>选择一些最能发挥自身优势</a:t>
            </a:r>
            <a:r>
              <a:rPr lang="zh-CN" altLang="zh-CN" sz="3200" dirty="0"/>
              <a:t>的题目，在自己优势领域内选择熟悉</a:t>
            </a:r>
            <a:r>
              <a:rPr lang="zh-CN" altLang="zh-CN" sz="3200" dirty="0" smtClean="0"/>
              <a:t>的问题</a:t>
            </a:r>
            <a:r>
              <a:rPr lang="en-US" altLang="zh-CN" sz="3200" dirty="0"/>
              <a:t>。</a:t>
            </a:r>
            <a:endParaRPr lang="zh-CN" altLang="zh-CN" sz="3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选题方法</a:t>
            </a:r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8322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zh-CN" altLang="zh-CN" sz="3200" dirty="0" smtClean="0">
                <a:latin typeface="+mn-ea"/>
              </a:rPr>
              <a:t>第</a:t>
            </a:r>
            <a:r>
              <a:rPr lang="en-US" altLang="en-US" sz="3200" dirty="0" smtClean="0">
                <a:latin typeface="+mn-ea"/>
              </a:rPr>
              <a:t>二</a:t>
            </a:r>
            <a:r>
              <a:rPr lang="zh-CN" altLang="zh-CN" sz="3200" dirty="0" smtClean="0">
                <a:latin typeface="+mn-ea"/>
              </a:rPr>
              <a:t>：</a:t>
            </a:r>
            <a:r>
              <a:rPr lang="zh-CN" altLang="en-US" sz="3200" dirty="0" smtClean="0">
                <a:latin typeface="+mn-ea"/>
              </a:rPr>
              <a:t>多方交流</a:t>
            </a:r>
            <a:endParaRPr lang="en-US" altLang="zh-CN" sz="3200" dirty="0" smtClean="0">
              <a:latin typeface="+mn-ea"/>
            </a:endParaRPr>
          </a:p>
          <a:p>
            <a:pPr marL="571500" indent="-457200">
              <a:buFontTx/>
              <a:buChar char="-"/>
            </a:pPr>
            <a:r>
              <a:rPr lang="zh-CN" altLang="zh-CN" dirty="0" smtClean="0"/>
              <a:t>与</a:t>
            </a:r>
            <a:r>
              <a:rPr lang="zh-CN" altLang="zh-CN" dirty="0"/>
              <a:t>同学交流，了解</a:t>
            </a:r>
            <a:r>
              <a:rPr lang="zh-CN" altLang="zh-CN" dirty="0" smtClean="0"/>
              <a:t>同学有什么</a:t>
            </a:r>
            <a:r>
              <a:rPr lang="zh-CN" altLang="zh-CN" u="sng" dirty="0" smtClean="0">
                <a:solidFill>
                  <a:srgbClr val="FF0000"/>
                </a:solidFill>
              </a:rPr>
              <a:t>期盼</a:t>
            </a:r>
            <a:endParaRPr lang="en-US" altLang="zh-CN" u="sng" dirty="0" smtClean="0">
              <a:solidFill>
                <a:srgbClr val="FF0000"/>
              </a:solidFill>
            </a:endParaRPr>
          </a:p>
          <a:p>
            <a:pPr marL="571500" indent="-457200">
              <a:buFontTx/>
              <a:buChar char="-"/>
            </a:pPr>
            <a:r>
              <a:rPr lang="zh-CN" altLang="zh-CN" dirty="0" smtClean="0"/>
              <a:t>与老师</a:t>
            </a:r>
            <a:r>
              <a:rPr lang="zh-CN" altLang="zh-CN" dirty="0"/>
              <a:t>交流，看校园实际有什么</a:t>
            </a:r>
            <a:r>
              <a:rPr lang="zh-CN" altLang="zh-CN" u="sng" dirty="0">
                <a:solidFill>
                  <a:srgbClr val="FF0000"/>
                </a:solidFill>
              </a:rPr>
              <a:t>需</a:t>
            </a:r>
            <a:r>
              <a:rPr lang="zh-CN" altLang="zh-CN" u="sng" dirty="0" smtClean="0">
                <a:solidFill>
                  <a:srgbClr val="FF0000"/>
                </a:solidFill>
              </a:rPr>
              <a:t>求</a:t>
            </a:r>
            <a:endParaRPr lang="zh-CN" altLang="zh-CN" u="sng" dirty="0">
              <a:solidFill>
                <a:srgbClr val="FF0000"/>
              </a:solidFill>
            </a:endParaRPr>
          </a:p>
          <a:p>
            <a:pPr marL="571500" indent="-457200">
              <a:buFontTx/>
              <a:buChar char="-"/>
            </a:pPr>
            <a:r>
              <a:rPr lang="zh-CN" altLang="zh-CN" dirty="0" smtClean="0"/>
              <a:t>与相关部门沟通</a:t>
            </a:r>
            <a:r>
              <a:rPr lang="zh-CN" altLang="zh-CN" dirty="0"/>
              <a:t>，了解提案的</a:t>
            </a:r>
            <a:r>
              <a:rPr lang="zh-CN" altLang="zh-CN" i="1" u="sng" dirty="0">
                <a:solidFill>
                  <a:srgbClr val="FF0000"/>
                </a:solidFill>
              </a:rPr>
              <a:t>实际性</a:t>
            </a:r>
            <a:r>
              <a:rPr lang="zh-CN" altLang="zh-CN" dirty="0"/>
              <a:t>，然后确定哪些要提、</a:t>
            </a:r>
            <a:r>
              <a:rPr lang="zh-CN" altLang="zh-CN" dirty="0" smtClean="0"/>
              <a:t>哪些不必</a:t>
            </a:r>
            <a:r>
              <a:rPr lang="zh-CN" altLang="en-US" dirty="0" smtClean="0"/>
              <a:t>提</a:t>
            </a:r>
            <a:endParaRPr lang="en-US" altLang="zh-CN" dirty="0" smtClean="0"/>
          </a:p>
          <a:p>
            <a:pPr marL="571500" indent="-457200">
              <a:buFontTx/>
              <a:buChar char="-"/>
            </a:pPr>
            <a:r>
              <a:rPr lang="zh-CN" altLang="en-US" u="sng" dirty="0" smtClean="0">
                <a:solidFill>
                  <a:srgbClr val="FF0000"/>
                </a:solidFill>
              </a:rPr>
              <a:t>调查问卷、头脑风暴、口头采访记录</a:t>
            </a:r>
            <a:endParaRPr lang="en-US" altLang="zh-CN" u="sng" dirty="0" smtClean="0">
              <a:solidFill>
                <a:srgbClr val="FF0000"/>
              </a:solidFill>
            </a:endParaRPr>
          </a:p>
          <a:p>
            <a:pPr marL="571500" indent="-457200">
              <a:buFontTx/>
              <a:buChar char="-"/>
            </a:pPr>
            <a:endParaRPr lang="zh-CN" altLang="zh-CN" sz="2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选题方法</a:t>
            </a:r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214985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调查问卷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注意事项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zh-CN" altLang="en-US" dirty="0" smtClean="0"/>
              <a:t> </a:t>
            </a:r>
            <a:r>
              <a:rPr kumimoji="1" lang="en-US" altLang="zh-CN" dirty="0" smtClean="0">
                <a:latin typeface="+mn-ea"/>
              </a:rPr>
              <a:t>1</a:t>
            </a:r>
            <a:r>
              <a:rPr kumimoji="1" lang="en-US" altLang="zh-CN" dirty="0">
                <a:latin typeface="+mn-ea"/>
              </a:rPr>
              <a:t>.</a:t>
            </a:r>
            <a:r>
              <a:rPr kumimoji="1" lang="zh-CN" altLang="en-US" dirty="0">
                <a:latin typeface="+mn-ea"/>
              </a:rPr>
              <a:t> 问题不涉及私密信息</a:t>
            </a:r>
            <a:endParaRPr kumimoji="1" lang="en-US" altLang="zh-CN" dirty="0">
              <a:latin typeface="+mn-ea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zh-CN" altLang="zh-CN" dirty="0" smtClean="0">
                <a:latin typeface="+mn-ea"/>
              </a:rPr>
              <a:t>2</a:t>
            </a:r>
            <a:r>
              <a:rPr kumimoji="1" lang="en-US" altLang="zh-CN" dirty="0">
                <a:latin typeface="+mn-ea"/>
              </a:rPr>
              <a:t>.</a:t>
            </a:r>
            <a:r>
              <a:rPr kumimoji="1" lang="zh-CN" altLang="en-US" dirty="0">
                <a:latin typeface="+mn-ea"/>
              </a:rPr>
              <a:t> 问题不涉及主观想法</a:t>
            </a:r>
            <a:endParaRPr kumimoji="1" lang="en-US" altLang="zh-CN" dirty="0">
              <a:latin typeface="+mn-ea"/>
            </a:endParaRPr>
          </a:p>
          <a:p>
            <a:pPr lvl="1"/>
            <a:r>
              <a:rPr kumimoji="1" lang="zh-CN" altLang="zh-CN" dirty="0">
                <a:latin typeface="+mn-ea"/>
              </a:rPr>
              <a:t>-</a:t>
            </a:r>
            <a:r>
              <a:rPr kumimoji="1" lang="zh-CN" altLang="en-US" dirty="0" smtClean="0">
                <a:latin typeface="+mn-ea"/>
              </a:rPr>
              <a:t> 校园安全有隐患吗？</a:t>
            </a:r>
            <a:endParaRPr kumimoji="1" lang="en-US" altLang="zh-CN" dirty="0" smtClean="0">
              <a:latin typeface="+mn-ea"/>
            </a:endParaRPr>
          </a:p>
          <a:p>
            <a:pPr lvl="1"/>
            <a:r>
              <a:rPr kumimoji="1" lang="zh-CN" altLang="zh-CN" dirty="0" smtClean="0">
                <a:latin typeface="+mn-ea"/>
              </a:rPr>
              <a:t>-</a:t>
            </a:r>
            <a:r>
              <a:rPr kumimoji="1" lang="zh-CN" altLang="en-US" dirty="0" smtClean="0">
                <a:latin typeface="+mn-ea"/>
              </a:rPr>
              <a:t> 学校在校园安全方面做得如何？（若不好进一步询问细节）</a:t>
            </a:r>
            <a:endParaRPr kumimoji="1" lang="en-US" altLang="zh-CN" dirty="0" smtClean="0">
              <a:latin typeface="+mn-ea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en-US" altLang="zh-CN" dirty="0" smtClean="0">
                <a:latin typeface="+mn-ea"/>
              </a:rPr>
              <a:t>3</a:t>
            </a:r>
            <a:r>
              <a:rPr kumimoji="1" lang="en-US" altLang="zh-CN" dirty="0">
                <a:latin typeface="+mn-ea"/>
              </a:rPr>
              <a:t>.</a:t>
            </a:r>
            <a:r>
              <a:rPr kumimoji="1" lang="zh-CN" altLang="en-US" dirty="0">
                <a:latin typeface="+mn-ea"/>
              </a:rPr>
              <a:t> 问题尽量具体化、数量化</a:t>
            </a:r>
            <a:endParaRPr kumimoji="1" lang="en-US" altLang="zh-CN" dirty="0">
              <a:latin typeface="+mn-ea"/>
            </a:endParaRPr>
          </a:p>
          <a:p>
            <a:pPr marL="579438" lvl="2" indent="0">
              <a:buNone/>
            </a:pPr>
            <a:r>
              <a:rPr kumimoji="1" lang="zh-CN" altLang="zh-CN" sz="2400" dirty="0" smtClean="0">
                <a:latin typeface="+mn-ea"/>
              </a:rPr>
              <a:t>-</a:t>
            </a:r>
            <a:r>
              <a:rPr kumimoji="1" lang="zh-CN" altLang="en-US" sz="2400" dirty="0" smtClean="0">
                <a:latin typeface="+mn-ea"/>
              </a:rPr>
              <a:t> </a:t>
            </a:r>
            <a:r>
              <a:rPr kumimoji="1" lang="zh-CN" altLang="en-US" sz="2200" dirty="0" smtClean="0">
                <a:latin typeface="+mn-ea"/>
              </a:rPr>
              <a:t>各班需多配备几只汤</a:t>
            </a:r>
            <a:r>
              <a:rPr kumimoji="1" lang="zh-CN" altLang="en-US" sz="2200" dirty="0">
                <a:latin typeface="+mn-ea"/>
              </a:rPr>
              <a:t>勺</a:t>
            </a:r>
            <a:r>
              <a:rPr kumimoji="1" lang="zh-CN" altLang="en-US" sz="2200" dirty="0" smtClean="0">
                <a:latin typeface="+mn-ea"/>
              </a:rPr>
              <a:t>？（间接要求测试者亲自观察己班情况）</a:t>
            </a:r>
            <a:endParaRPr kumimoji="1" lang="en-US" altLang="zh-CN" sz="2200" dirty="0" smtClean="0">
              <a:latin typeface="+mn-ea"/>
            </a:endParaRPr>
          </a:p>
          <a:p>
            <a:pPr marL="114300" indent="0">
              <a:buNone/>
            </a:pP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en-US" altLang="zh-CN" dirty="0" smtClean="0">
                <a:latin typeface="+mn-ea"/>
              </a:rPr>
              <a:t>4.</a:t>
            </a:r>
            <a:r>
              <a:rPr kumimoji="1" lang="zh-CN" altLang="en-US" dirty="0" smtClean="0">
                <a:latin typeface="+mn-ea"/>
              </a:rPr>
              <a:t> 问题需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</a:rPr>
              <a:t>简洁、明了、有效</a:t>
            </a:r>
            <a:endParaRPr kumimoji="1" lang="en-US" altLang="zh-CN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9391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头脑风暴</a:t>
            </a:r>
            <a:r>
              <a:rPr kumimoji="1" lang="en-US" altLang="zh-CN" dirty="0" smtClean="0"/>
              <a:t> – </a:t>
            </a:r>
            <a:r>
              <a:rPr kumimoji="1" lang="zh-CN" altLang="en-US" dirty="0" smtClean="0"/>
              <a:t>注意事项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ea"/>
                <a:ea typeface="+mj-ea"/>
              </a:rPr>
              <a:t>1.</a:t>
            </a:r>
            <a:r>
              <a:rPr kumimoji="1" lang="zh-CN" altLang="en-US" dirty="0" smtClean="0">
                <a:latin typeface="+mj-ea"/>
                <a:ea typeface="+mj-ea"/>
              </a:rPr>
              <a:t> 以班级为单位展开</a:t>
            </a:r>
            <a:endParaRPr kumimoji="1" lang="en-US" altLang="zh-CN" dirty="0" smtClean="0">
              <a:latin typeface="+mj-ea"/>
              <a:ea typeface="+mj-ea"/>
            </a:endParaRPr>
          </a:p>
          <a:p>
            <a:r>
              <a:rPr kumimoji="1" lang="zh-CN" altLang="zh-CN" dirty="0" smtClean="0">
                <a:latin typeface="+mj-ea"/>
                <a:ea typeface="+mj-ea"/>
              </a:rPr>
              <a:t>2</a:t>
            </a:r>
            <a:r>
              <a:rPr kumimoji="1" lang="en-US" altLang="zh-CN" dirty="0" smtClean="0">
                <a:latin typeface="+mj-ea"/>
                <a:ea typeface="+mj-ea"/>
              </a:rPr>
              <a:t>.</a:t>
            </a:r>
            <a:r>
              <a:rPr kumimoji="1" lang="zh-CN" altLang="en-US" dirty="0" smtClean="0">
                <a:latin typeface="+mj-ea"/>
                <a:ea typeface="+mj-ea"/>
              </a:rPr>
              <a:t> 第一轮将所有观点列出，并分类</a:t>
            </a:r>
            <a:endParaRPr kumimoji="1" lang="en-US" altLang="zh-CN" dirty="0" smtClean="0">
              <a:latin typeface="+mj-ea"/>
              <a:ea typeface="+mj-ea"/>
            </a:endParaRPr>
          </a:p>
          <a:p>
            <a:r>
              <a:rPr kumimoji="1" lang="en-US" altLang="zh-CN" dirty="0" smtClean="0">
                <a:latin typeface="+mj-ea"/>
                <a:ea typeface="+mj-ea"/>
              </a:rPr>
              <a:t>3.</a:t>
            </a:r>
            <a:r>
              <a:rPr kumimoji="1" lang="zh-CN" altLang="en-US" dirty="0" smtClean="0">
                <a:latin typeface="+mj-ea"/>
                <a:ea typeface="+mj-ea"/>
              </a:rPr>
              <a:t> 第二轮筛选观点，给出剔除观点的理由</a:t>
            </a:r>
            <a:endParaRPr kumimoji="1" lang="en-US" altLang="zh-CN" dirty="0" smtClean="0">
              <a:latin typeface="+mj-ea"/>
              <a:ea typeface="+mj-ea"/>
            </a:endParaRPr>
          </a:p>
          <a:p>
            <a:r>
              <a:rPr kumimoji="1" lang="zh-CN" altLang="zh-CN" dirty="0" smtClean="0">
                <a:latin typeface="+mj-ea"/>
                <a:ea typeface="+mj-ea"/>
              </a:rPr>
              <a:t>4</a:t>
            </a:r>
            <a:r>
              <a:rPr kumimoji="1" lang="en-US" altLang="zh-CN" dirty="0" smtClean="0">
                <a:latin typeface="+mj-ea"/>
                <a:ea typeface="+mj-ea"/>
              </a:rPr>
              <a:t>.</a:t>
            </a:r>
            <a:r>
              <a:rPr kumimoji="1" lang="zh-CN" altLang="en-US" dirty="0" smtClean="0">
                <a:latin typeface="+mj-ea"/>
                <a:ea typeface="+mj-ea"/>
              </a:rPr>
              <a:t> 细化观点，与相关部门老师进行交流</a:t>
            </a:r>
            <a:endParaRPr kumimoji="1" lang="en-US" altLang="zh-CN" dirty="0" smtClean="0">
              <a:latin typeface="+mj-ea"/>
              <a:ea typeface="+mj-ea"/>
            </a:endParaRPr>
          </a:p>
          <a:p>
            <a:r>
              <a:rPr kumimoji="1" lang="en-US" altLang="zh-CN" dirty="0" smtClean="0">
                <a:latin typeface="+mj-ea"/>
                <a:ea typeface="+mj-ea"/>
              </a:rPr>
              <a:t>5.</a:t>
            </a:r>
            <a:r>
              <a:rPr kumimoji="1" lang="zh-CN" altLang="en-US" dirty="0" smtClean="0">
                <a:latin typeface="+mj-ea"/>
                <a:ea typeface="+mj-ea"/>
              </a:rPr>
              <a:t> 反映观点，形成提案</a:t>
            </a:r>
            <a:endParaRPr kumimoji="1" lang="en-US" altLang="zh-CN" dirty="0" smtClean="0">
              <a:latin typeface="+mj-ea"/>
              <a:ea typeface="+mj-ea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609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口头采访</a:t>
            </a:r>
            <a:r>
              <a:rPr kumimoji="1" lang="en-US" altLang="zh-CN" dirty="0" smtClean="0"/>
              <a:t> – </a:t>
            </a:r>
            <a:r>
              <a:rPr kumimoji="1" lang="zh-CN" altLang="en-US" dirty="0" smtClean="0"/>
              <a:t>注意事项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+mn-ea"/>
              </a:rPr>
              <a:t>1.</a:t>
            </a:r>
            <a:r>
              <a:rPr kumimoji="1" lang="zh-CN" altLang="en-US" dirty="0" smtClean="0">
                <a:latin typeface="+mn-ea"/>
              </a:rPr>
              <a:t> 以</a:t>
            </a:r>
            <a:r>
              <a:rPr kumimoji="1" lang="en-US" altLang="zh-CN" dirty="0" smtClean="0">
                <a:latin typeface="+mn-ea"/>
              </a:rPr>
              <a:t>2-3</a:t>
            </a:r>
            <a:r>
              <a:rPr kumimoji="1" lang="zh-CN" altLang="en-US" dirty="0" smtClean="0">
                <a:latin typeface="+mn-ea"/>
              </a:rPr>
              <a:t>人为一组，分工合作：思考问题、现场询问、记录等</a:t>
            </a:r>
            <a:endParaRPr kumimoji="1" lang="en-US" altLang="zh-CN" dirty="0" smtClean="0">
              <a:latin typeface="+mn-ea"/>
            </a:endParaRPr>
          </a:p>
          <a:p>
            <a:r>
              <a:rPr kumimoji="1" lang="zh-CN" altLang="zh-CN" dirty="0">
                <a:latin typeface="+mn-ea"/>
              </a:rPr>
              <a:t>2</a:t>
            </a:r>
            <a:r>
              <a:rPr kumimoji="1" lang="en-US" altLang="zh-CN" dirty="0" smtClean="0">
                <a:latin typeface="+mn-ea"/>
              </a:rPr>
              <a:t>.</a:t>
            </a:r>
            <a:r>
              <a:rPr kumimoji="1" lang="zh-CN" altLang="en-US" dirty="0" smtClean="0">
                <a:latin typeface="+mn-ea"/>
              </a:rPr>
              <a:t> 问题与相关部门老师准确对应</a:t>
            </a:r>
            <a:endParaRPr kumimoji="1" lang="en-US" altLang="zh-CN" dirty="0">
              <a:latin typeface="+mn-ea"/>
            </a:endParaRPr>
          </a:p>
          <a:p>
            <a:r>
              <a:rPr kumimoji="1" lang="en-US" altLang="zh-CN" dirty="0" smtClean="0">
                <a:latin typeface="+mn-ea"/>
              </a:rPr>
              <a:t>3.</a:t>
            </a:r>
            <a:r>
              <a:rPr kumimoji="1" lang="zh-CN" altLang="en-US" dirty="0" smtClean="0">
                <a:latin typeface="+mn-ea"/>
              </a:rPr>
              <a:t> 问题客观，回答可询问解决方案、个人观点等</a:t>
            </a:r>
            <a:endParaRPr kumimoji="1" lang="en-US" altLang="zh-CN" dirty="0" smtClean="0">
              <a:latin typeface="+mn-ea"/>
            </a:endParaRPr>
          </a:p>
          <a:p>
            <a:r>
              <a:rPr kumimoji="1" lang="zh-CN" altLang="zh-CN" dirty="0" smtClean="0">
                <a:latin typeface="+mn-ea"/>
              </a:rPr>
              <a:t>4</a:t>
            </a:r>
            <a:r>
              <a:rPr kumimoji="1" lang="en-US" altLang="zh-CN" dirty="0" smtClean="0">
                <a:latin typeface="+mn-ea"/>
              </a:rPr>
              <a:t>.</a:t>
            </a:r>
            <a:r>
              <a:rPr kumimoji="1" lang="zh-CN" altLang="en-US" dirty="0" smtClean="0">
                <a:latin typeface="+mn-ea"/>
              </a:rPr>
              <a:t> 问题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</a:rPr>
              <a:t>简洁</a:t>
            </a:r>
            <a:r>
              <a:rPr kumimoji="1" lang="zh-CN" altLang="zh-CN" dirty="0" smtClean="0">
                <a:solidFill>
                  <a:srgbClr val="FF0000"/>
                </a:solidFill>
                <a:latin typeface="+mn-ea"/>
              </a:rPr>
              <a:t>、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</a:rPr>
              <a:t>明了、有效</a:t>
            </a:r>
            <a:endParaRPr kumimoji="1" lang="en-US" altLang="zh-CN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934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zh-CN" altLang="zh-CN" sz="3200" dirty="0" smtClean="0"/>
              <a:t>第</a:t>
            </a:r>
            <a:r>
              <a:rPr lang="zh-CN" altLang="en-US" sz="3200" dirty="0" smtClean="0"/>
              <a:t>三</a:t>
            </a:r>
            <a:r>
              <a:rPr lang="zh-CN" altLang="zh-CN" sz="3200" dirty="0" smtClean="0"/>
              <a:t>：</a:t>
            </a:r>
            <a:r>
              <a:rPr lang="zh-CN" altLang="en-US" sz="3200" dirty="0" smtClean="0"/>
              <a:t>大题小做</a:t>
            </a:r>
            <a:endParaRPr lang="en-US" altLang="zh-CN" sz="3200" dirty="0" smtClean="0"/>
          </a:p>
          <a:p>
            <a:pPr marL="457200">
              <a:buFontTx/>
              <a:buChar char="-"/>
            </a:pPr>
            <a:r>
              <a:rPr lang="zh-CN" altLang="zh-CN" dirty="0" smtClean="0"/>
              <a:t>题目</a:t>
            </a:r>
            <a:r>
              <a:rPr lang="zh-CN" altLang="zh-CN" dirty="0"/>
              <a:t>大了，材料难收集全，问题难研究透，建议难写</a:t>
            </a:r>
            <a:r>
              <a:rPr lang="zh-CN" altLang="zh-CN" dirty="0" smtClean="0"/>
              <a:t>具体</a:t>
            </a:r>
            <a:endParaRPr lang="zh-CN" altLang="zh-CN" dirty="0"/>
          </a:p>
          <a:p>
            <a:pPr marL="457200">
              <a:buFontTx/>
              <a:buChar char="-"/>
            </a:pPr>
            <a:r>
              <a:rPr lang="zh-CN" altLang="zh-CN" dirty="0" smtClean="0"/>
              <a:t>题</a:t>
            </a:r>
            <a:r>
              <a:rPr lang="zh-CN" altLang="zh-CN" dirty="0"/>
              <a:t>目宜小，挖掘宜深，如果遇到了大题目，又确有不少独到见解，那就分解成几个小题目，分别提出提案，</a:t>
            </a:r>
            <a:r>
              <a:rPr lang="zh-CN" altLang="zh-CN" u="sng" dirty="0">
                <a:solidFill>
                  <a:srgbClr val="FF0000"/>
                </a:solidFill>
              </a:rPr>
              <a:t>一事一议</a:t>
            </a:r>
            <a:r>
              <a:rPr lang="zh-CN" altLang="zh-CN" dirty="0"/>
              <a:t>，</a:t>
            </a:r>
            <a:r>
              <a:rPr lang="zh-CN" altLang="zh-CN" dirty="0" smtClean="0"/>
              <a:t>这样也容易落实</a:t>
            </a:r>
            <a:endParaRPr lang="zh-CN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选题方法</a:t>
            </a:r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1425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zh-CN" altLang="zh-CN" sz="3200" dirty="0"/>
              <a:t>第一</a:t>
            </a:r>
            <a:r>
              <a:rPr lang="zh-CN" altLang="zh-CN" sz="3200" dirty="0" smtClean="0"/>
              <a:t>：</a:t>
            </a:r>
            <a:endParaRPr lang="en-US" altLang="zh-CN" sz="3200" dirty="0" smtClean="0"/>
          </a:p>
          <a:p>
            <a:pPr marL="114300" indent="0">
              <a:buNone/>
            </a:pPr>
            <a:endParaRPr lang="en-US" altLang="zh-CN" sz="3200" dirty="0"/>
          </a:p>
          <a:p>
            <a:pPr marL="114300" indent="0" algn="ctr">
              <a:buNone/>
            </a:pPr>
            <a:r>
              <a:rPr lang="zh-CN" altLang="en-US" sz="6000" dirty="0" smtClean="0"/>
              <a:t>观点鲜明</a:t>
            </a:r>
            <a:endParaRPr lang="en-US" altLang="zh-CN" sz="60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行文注意事项</a:t>
            </a:r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40672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zh-CN" altLang="zh-CN" sz="3200" dirty="0" smtClean="0"/>
              <a:t>第</a:t>
            </a:r>
            <a:r>
              <a:rPr lang="zh-CN" altLang="en-US" sz="3200" dirty="0" smtClean="0"/>
              <a:t>二</a:t>
            </a:r>
            <a:r>
              <a:rPr lang="zh-CN" altLang="zh-CN" sz="3200" dirty="0" smtClean="0"/>
              <a:t>：</a:t>
            </a:r>
            <a:r>
              <a:rPr lang="zh-CN" altLang="en-US" sz="3200" dirty="0" smtClean="0"/>
              <a:t>语意中肯</a:t>
            </a:r>
            <a:endParaRPr lang="en-US" altLang="zh-CN" sz="3200" dirty="0" smtClean="0"/>
          </a:p>
          <a:p>
            <a:pPr marL="114300" indent="0">
              <a:buNone/>
            </a:pPr>
            <a:endParaRPr lang="en-US" altLang="zh-CN" sz="3200" dirty="0" smtClean="0"/>
          </a:p>
          <a:p>
            <a:r>
              <a:rPr lang="zh-CN" altLang="zh-CN" dirty="0"/>
              <a:t>写提案时还要保持一颗平静的心，要</a:t>
            </a:r>
            <a:r>
              <a:rPr lang="zh-CN" altLang="zh-CN" u="sng" dirty="0">
                <a:solidFill>
                  <a:srgbClr val="FF0000"/>
                </a:solidFill>
              </a:rPr>
              <a:t>客观</a:t>
            </a:r>
            <a:r>
              <a:rPr lang="zh-CN" altLang="zh-CN" dirty="0"/>
              <a:t>地反映问题，积极地提出</a:t>
            </a:r>
            <a:r>
              <a:rPr lang="zh-CN" altLang="zh-CN" u="sng" dirty="0">
                <a:solidFill>
                  <a:srgbClr val="FF0000"/>
                </a:solidFill>
              </a:rPr>
              <a:t>可行性强</a:t>
            </a:r>
            <a:r>
              <a:rPr lang="zh-CN" altLang="zh-CN" dirty="0"/>
              <a:t>的建议。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行文注意事项</a:t>
            </a:r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40672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会议内容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zh-CN" dirty="0"/>
              <a:t>学代会、</a:t>
            </a:r>
            <a:r>
              <a:rPr lang="zh-CN" altLang="zh-CN" dirty="0" smtClean="0"/>
              <a:t>代表</a:t>
            </a:r>
            <a:r>
              <a:rPr lang="zh-CN" altLang="en-US" dirty="0" smtClean="0"/>
              <a:t>职责</a:t>
            </a:r>
            <a:r>
              <a:rPr lang="zh-CN" altLang="zh-CN" dirty="0" smtClean="0"/>
              <a:t>等简</a:t>
            </a:r>
            <a:r>
              <a:rPr lang="zh-CN" altLang="zh-CN" dirty="0"/>
              <a:t>介 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dirty="0"/>
              <a:t>如何撰写学代会代表提案 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dirty="0" smtClean="0"/>
              <a:t>第</a:t>
            </a:r>
            <a:r>
              <a:rPr lang="zh-CN" altLang="en-US" dirty="0" smtClean="0"/>
              <a:t>四次</a:t>
            </a:r>
            <a:r>
              <a:rPr lang="zh-CN" altLang="zh-CN" dirty="0" smtClean="0"/>
              <a:t>学代会提案范本</a:t>
            </a:r>
            <a:r>
              <a:rPr lang="zh-CN" altLang="zh-CN" dirty="0"/>
              <a:t>分析 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dirty="0" smtClean="0"/>
              <a:t>本</a:t>
            </a:r>
            <a:r>
              <a:rPr lang="zh-CN" altLang="en-US" dirty="0" smtClean="0"/>
              <a:t>次提案</a:t>
            </a:r>
            <a:r>
              <a:rPr lang="zh-CN" altLang="zh-CN" dirty="0" smtClean="0"/>
              <a:t>时间</a:t>
            </a:r>
            <a:r>
              <a:rPr lang="zh-CN" altLang="en-US" dirty="0" smtClean="0"/>
              <a:t>节点</a:t>
            </a:r>
            <a:r>
              <a:rPr lang="zh-CN" altLang="zh-CN" dirty="0" smtClean="0"/>
              <a:t>、</a:t>
            </a:r>
            <a:r>
              <a:rPr lang="zh-CN" altLang="zh-CN" dirty="0"/>
              <a:t>提交方式</a:t>
            </a:r>
            <a:r>
              <a:rPr lang="zh-CN" altLang="zh-CN" dirty="0" smtClean="0"/>
              <a:t>等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endParaRPr kumimoji="1" lang="en-US" altLang="zh-CN" dirty="0" smtClean="0"/>
          </a:p>
        </p:txBody>
      </p:sp>
      <p:pic>
        <p:nvPicPr>
          <p:cNvPr id="4" name="图片 3"/>
          <p:cNvPicPr/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224" y="536228"/>
            <a:ext cx="901700" cy="7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h_large_yLGM_f61900000239113e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55" y="536228"/>
            <a:ext cx="800498" cy="765810"/>
          </a:xfrm>
          <a:prstGeom prst="rect">
            <a:avLst/>
          </a:prstGeom>
        </p:spPr>
      </p:pic>
      <p:pic>
        <p:nvPicPr>
          <p:cNvPr id="6" name="图片 5" descr="qrcode_for_gh_3754b5b69758_1280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86" y="5185833"/>
            <a:ext cx="1114777" cy="11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0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zh-CN" altLang="zh-CN" sz="3200" dirty="0" smtClean="0"/>
              <a:t>第</a:t>
            </a:r>
            <a:r>
              <a:rPr lang="en-US" altLang="en-US" sz="3200" dirty="0" smtClean="0"/>
              <a:t>三</a:t>
            </a:r>
            <a:r>
              <a:rPr lang="zh-CN" altLang="zh-CN" sz="3200" dirty="0" smtClean="0"/>
              <a:t>：</a:t>
            </a:r>
            <a:r>
              <a:rPr lang="zh-CN" altLang="en-US" sz="3200" dirty="0" smtClean="0"/>
              <a:t>简洁明快</a:t>
            </a:r>
            <a:endParaRPr lang="en-US" altLang="zh-CN" sz="3200" dirty="0" smtClean="0"/>
          </a:p>
          <a:p>
            <a:pPr marL="114300" indent="0">
              <a:buNone/>
            </a:pPr>
            <a:endParaRPr lang="en-US" altLang="zh-CN" sz="3200" dirty="0" smtClean="0"/>
          </a:p>
          <a:p>
            <a:r>
              <a:rPr lang="zh-CN" altLang="zh-CN" dirty="0"/>
              <a:t>调研时得到的各种信息有时很多很杂，在写提案时，就要静下心来，精心梳理各种</a:t>
            </a:r>
            <a:r>
              <a:rPr lang="zh-CN" altLang="zh-CN" u="sng" dirty="0">
                <a:solidFill>
                  <a:srgbClr val="FF0000"/>
                </a:solidFill>
              </a:rPr>
              <a:t>有价值</a:t>
            </a:r>
            <a:r>
              <a:rPr lang="zh-CN" altLang="zh-CN" dirty="0"/>
              <a:t>的信息，有话则长，无话则短，</a:t>
            </a:r>
            <a:r>
              <a:rPr lang="zh-CN" altLang="zh-CN" u="sng" dirty="0">
                <a:solidFill>
                  <a:srgbClr val="FF0000"/>
                </a:solidFill>
              </a:rPr>
              <a:t>不说空话</a:t>
            </a:r>
            <a:r>
              <a:rPr lang="zh-CN" altLang="zh-CN" dirty="0"/>
              <a:t>。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行文注意事项</a:t>
            </a:r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4003940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b="1" dirty="0"/>
              <a:t>提案分析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985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723900"/>
            <a:ext cx="8458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14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9" y="206416"/>
            <a:ext cx="8015110" cy="658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44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7" y="151434"/>
            <a:ext cx="8367889" cy="651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10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/>
              <a:t>提交方式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截止时间：</a:t>
            </a:r>
            <a:r>
              <a:rPr kumimoji="1" lang="en-US" altLang="zh-CN" sz="2800" b="1" dirty="0" smtClean="0"/>
              <a:t>3</a:t>
            </a:r>
            <a:r>
              <a:rPr kumimoji="1" lang="zh-CN" altLang="en-US" sz="2800" b="1" dirty="0" smtClean="0"/>
              <a:t>月</a:t>
            </a:r>
            <a:r>
              <a:rPr kumimoji="1" lang="en-US" altLang="zh-CN" sz="2800" b="1" dirty="0" smtClean="0"/>
              <a:t>31</a:t>
            </a:r>
            <a:r>
              <a:rPr kumimoji="1" lang="zh-CN" altLang="en-US" sz="2800" b="1" dirty="0" smtClean="0"/>
              <a:t>日</a:t>
            </a:r>
            <a:r>
              <a:rPr kumimoji="1" lang="en-US" altLang="zh-CN" sz="2800" b="1" dirty="0" smtClean="0"/>
              <a:t>23</a:t>
            </a:r>
            <a:r>
              <a:rPr kumimoji="1" lang="zh-CN" altLang="en-US" sz="2800" b="1" dirty="0" smtClean="0"/>
              <a:t>：</a:t>
            </a:r>
            <a:r>
              <a:rPr kumimoji="1" lang="en-US" altLang="zh-CN" sz="2800" b="1" dirty="0" smtClean="0"/>
              <a:t>59</a:t>
            </a:r>
            <a:r>
              <a:rPr kumimoji="1" lang="zh-CN" altLang="en-US" sz="2800" b="1" dirty="0" smtClean="0"/>
              <a:t>前</a:t>
            </a:r>
            <a:endParaRPr kumimoji="1" lang="en-US" altLang="zh-CN" sz="2800" b="1" dirty="0" smtClean="0"/>
          </a:p>
          <a:p>
            <a:r>
              <a:rPr kumimoji="1" lang="zh-CN" altLang="en-US" sz="2800" dirty="0" smtClean="0"/>
              <a:t>发送邮箱：</a:t>
            </a:r>
            <a:r>
              <a:rPr kumimoji="1" lang="en-US" altLang="zh-CN" sz="2800" b="1" u="sng" dirty="0" smtClean="0">
                <a:solidFill>
                  <a:srgbClr val="000000"/>
                </a:solidFill>
              </a:rPr>
              <a:t>studentunion@wflms.com</a:t>
            </a:r>
          </a:p>
          <a:p>
            <a:r>
              <a:rPr kumimoji="1" lang="en-US" altLang="en-US" sz="2800" dirty="0" smtClean="0"/>
              <a:t>邮件</a:t>
            </a:r>
            <a:r>
              <a:rPr kumimoji="1" lang="zh-CN" altLang="en-US" sz="2800" dirty="0" smtClean="0"/>
              <a:t>格式：班级</a:t>
            </a:r>
            <a:r>
              <a:rPr kumimoji="1" lang="en-US" altLang="zh-CN" sz="2800" dirty="0" smtClean="0"/>
              <a:t>_</a:t>
            </a:r>
            <a:r>
              <a:rPr kumimoji="1" lang="zh-CN" altLang="en-US" sz="2800" dirty="0" smtClean="0"/>
              <a:t>姓名</a:t>
            </a:r>
            <a:r>
              <a:rPr kumimoji="1" lang="en-US" altLang="zh-CN" sz="2800" dirty="0" smtClean="0"/>
              <a:t>_</a:t>
            </a:r>
            <a:r>
              <a:rPr kumimoji="1" lang="zh-CN" altLang="en-US" sz="2800" dirty="0" smtClean="0"/>
              <a:t>代表提案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8066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0112" y="1413940"/>
            <a:ext cx="7345363" cy="39319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zh-CN" sz="3600" dirty="0"/>
          </a:p>
          <a:p>
            <a:r>
              <a:rPr kumimoji="1" lang="zh-CN" altLang="en-US" sz="3200" b="1" dirty="0" smtClean="0">
                <a:latin typeface="+mj-lt"/>
              </a:rPr>
              <a:t>由</a:t>
            </a:r>
            <a:r>
              <a:rPr kumimoji="1" lang="zh-CN" altLang="en-US" sz="3200" b="1" dirty="0">
                <a:latin typeface="+mj-lt"/>
              </a:rPr>
              <a:t>衷地</a:t>
            </a:r>
            <a:r>
              <a:rPr kumimoji="1" lang="en-US" altLang="en-US" sz="3200" b="1" dirty="0">
                <a:latin typeface="+mn-ea"/>
              </a:rPr>
              <a:t>希望各位代表</a:t>
            </a:r>
            <a:r>
              <a:rPr kumimoji="1" lang="zh-CN" altLang="en-US" sz="3200" b="1" dirty="0">
                <a:latin typeface="+mj-lt"/>
              </a:rPr>
              <a:t>能</a:t>
            </a:r>
            <a:r>
              <a:rPr kumimoji="1" lang="zh-CN" altLang="en-US" sz="3200" b="1" dirty="0" smtClean="0">
                <a:latin typeface="+mj-lt"/>
              </a:rPr>
              <a:t>为本次学代会贡献一份</a:t>
            </a:r>
            <a:r>
              <a:rPr kumimoji="1" lang="zh-CN" altLang="en-US" sz="3200" b="1" u="sng" dirty="0" smtClean="0">
                <a:solidFill>
                  <a:srgbClr val="FF0000"/>
                </a:solidFill>
                <a:latin typeface="+mj-lt"/>
              </a:rPr>
              <a:t>有效、有质</a:t>
            </a:r>
            <a:r>
              <a:rPr kumimoji="1" lang="zh-CN" altLang="en-US" sz="3200" b="1" dirty="0" smtClean="0">
                <a:latin typeface="+mj-lt"/>
              </a:rPr>
              <a:t>的提案！</a:t>
            </a:r>
            <a:endParaRPr kumimoji="1" lang="en-US" altLang="zh-CN" sz="3200" b="1" dirty="0" smtClean="0">
              <a:latin typeface="+mj-lt"/>
            </a:endParaRPr>
          </a:p>
          <a:p>
            <a:r>
              <a:rPr kumimoji="1" lang="zh-CN" altLang="en-US" sz="3200" b="1" dirty="0" smtClean="0">
                <a:latin typeface="+mj-lt"/>
              </a:rPr>
              <a:t>每一份提案都将受到重视，并给予真挚反馈！</a:t>
            </a:r>
            <a:endParaRPr kumimoji="1" lang="en-US" altLang="zh-CN" sz="3200" b="1" dirty="0" smtClean="0">
              <a:latin typeface="+mj-lt"/>
            </a:endParaRPr>
          </a:p>
          <a:p>
            <a:r>
              <a:rPr kumimoji="1" lang="zh-CN" altLang="en-US" sz="3000" b="1" dirty="0" smtClean="0">
                <a:latin typeface="黑体"/>
                <a:ea typeface="黑体"/>
                <a:cs typeface="黑体"/>
              </a:rPr>
              <a:t>你是一名代表，你不仅仅是一名代表</a:t>
            </a:r>
            <a:r>
              <a:rPr kumimoji="1" lang="zh-CN" altLang="en-US" sz="3900" b="1" dirty="0" smtClean="0">
                <a:latin typeface="黑体"/>
                <a:ea typeface="黑体"/>
                <a:cs typeface="黑体"/>
              </a:rPr>
              <a:t>！</a:t>
            </a:r>
            <a:endParaRPr kumimoji="1" lang="en-US" altLang="zh-CN" sz="3900" b="1" dirty="0" smtClean="0">
              <a:latin typeface="黑体"/>
              <a:ea typeface="黑体"/>
              <a:cs typeface="黑体"/>
            </a:endParaRPr>
          </a:p>
          <a:p>
            <a:pPr marL="0" indent="0">
              <a:buNone/>
            </a:pPr>
            <a:endParaRPr kumimoji="1" lang="en-US" altLang="zh-CN" sz="3600" dirty="0" smtClean="0"/>
          </a:p>
          <a:p>
            <a:pPr marL="0" indent="0">
              <a:buNone/>
            </a:pPr>
            <a:endParaRPr kumimoji="1" lang="zh-CN" altLang="en-US" sz="3600" dirty="0"/>
          </a:p>
        </p:txBody>
      </p:sp>
      <p:pic>
        <p:nvPicPr>
          <p:cNvPr id="4" name="图片 3"/>
          <p:cNvPicPr/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224" y="536228"/>
            <a:ext cx="901700" cy="7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h_large_yLGM_f61900000239113e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55" y="536228"/>
            <a:ext cx="800498" cy="7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0112" y="1269867"/>
            <a:ext cx="7345363" cy="4030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kumimoji="1" lang="en-US" altLang="zh-CN" dirty="0" smtClean="0"/>
          </a:p>
          <a:p>
            <a:pPr marL="0" indent="0" algn="ctr">
              <a:buNone/>
            </a:pPr>
            <a:endParaRPr kumimoji="1" lang="en-US" altLang="zh-CN" sz="4400" dirty="0"/>
          </a:p>
          <a:p>
            <a:pPr marL="0" indent="0" algn="ctr">
              <a:buNone/>
            </a:pPr>
            <a:r>
              <a:rPr kumimoji="1" lang="en-US" altLang="zh-CN" sz="4400" b="1" dirty="0" smtClean="0"/>
              <a:t>SEE YOU </a:t>
            </a:r>
          </a:p>
          <a:p>
            <a:pPr marL="0" indent="0" algn="ctr">
              <a:buNone/>
            </a:pPr>
            <a:r>
              <a:rPr kumimoji="1" lang="en-US" altLang="zh-CN" sz="4400" b="1" dirty="0" smtClean="0"/>
              <a:t>@ </a:t>
            </a:r>
            <a:r>
              <a:rPr kumimoji="1" lang="zh-CN" altLang="en-US" sz="4400" b="1" dirty="0" smtClean="0"/>
              <a:t>学生代表大会</a:t>
            </a:r>
            <a:endParaRPr kumimoji="1" lang="zh-CN" altLang="en-US" sz="4400" b="1" dirty="0"/>
          </a:p>
        </p:txBody>
      </p:sp>
      <p:pic>
        <p:nvPicPr>
          <p:cNvPr id="4" name="图片 3"/>
          <p:cNvPicPr/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224" y="536228"/>
            <a:ext cx="901700" cy="7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h_large_yLGM_f61900000239113e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55" y="536228"/>
            <a:ext cx="800498" cy="765810"/>
          </a:xfrm>
          <a:prstGeom prst="rect">
            <a:avLst/>
          </a:prstGeom>
        </p:spPr>
      </p:pic>
      <p:pic>
        <p:nvPicPr>
          <p:cNvPr id="6" name="图片 5" descr="qrcode_for_gh_3754b5b69758_1280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86" y="5185833"/>
            <a:ext cx="1114777" cy="11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			</a:t>
            </a:r>
            <a:r>
              <a:rPr lang="zh-CN" altLang="zh-CN" b="1" dirty="0" smtClean="0"/>
              <a:t>什么</a:t>
            </a:r>
            <a:r>
              <a:rPr lang="zh-CN" altLang="zh-CN" b="1" dirty="0"/>
              <a:t>是学代会？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224" y="536228"/>
            <a:ext cx="901700" cy="7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h_large_yLGM_f61900000239113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55" y="536228"/>
            <a:ext cx="800498" cy="765810"/>
          </a:xfrm>
          <a:prstGeom prst="rect">
            <a:avLst/>
          </a:prstGeom>
        </p:spPr>
      </p:pic>
      <p:pic>
        <p:nvPicPr>
          <p:cNvPr id="6" name="图片 5" descr="qrcode_for_gh_3754b5b69758_1280 (1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86" y="5185833"/>
            <a:ext cx="1114777" cy="11147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0113" y="2133601"/>
            <a:ext cx="734536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- 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zh-CN" altLang="zh-CN" sz="2400" dirty="0" smtClean="0">
                <a:latin typeface="+mn-ea"/>
              </a:rPr>
              <a:t>学生</a:t>
            </a:r>
            <a:r>
              <a:rPr lang="zh-CN" altLang="zh-CN" sz="2400" dirty="0">
                <a:latin typeface="+mn-ea"/>
              </a:rPr>
              <a:t>代表大会的简称</a:t>
            </a:r>
            <a:r>
              <a:rPr lang="zh-CN" altLang="zh-CN" sz="2400" dirty="0" smtClean="0">
                <a:latin typeface="+mn-ea"/>
              </a:rPr>
              <a:t>；</a:t>
            </a:r>
            <a:endParaRPr lang="en-US" altLang="zh-CN" sz="2400" dirty="0" smtClean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 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-  </a:t>
            </a:r>
            <a:r>
              <a:rPr lang="zh-CN" altLang="zh-CN" sz="2400" dirty="0" smtClean="0">
                <a:latin typeface="+mn-ea"/>
              </a:rPr>
              <a:t>是</a:t>
            </a:r>
            <a:r>
              <a:rPr lang="zh-CN" altLang="zh-CN" sz="2400" dirty="0">
                <a:latin typeface="+mn-ea"/>
              </a:rPr>
              <a:t>代表学生的群众组织，是学校联系学生的桥梁和纽带，是学校民主管理的基本形式之一，是学生参与学校民主管理的权利机构</a:t>
            </a:r>
            <a:r>
              <a:rPr lang="zh-CN" altLang="zh-CN" sz="2400" dirty="0" smtClean="0">
                <a:latin typeface="+mn-ea"/>
              </a:rPr>
              <a:t>，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-  </a:t>
            </a:r>
            <a:r>
              <a:rPr lang="zh-CN" altLang="zh-CN" sz="2400" dirty="0" smtClean="0">
                <a:latin typeface="+mn-ea"/>
              </a:rPr>
              <a:t>学代</a:t>
            </a:r>
            <a:r>
              <a:rPr lang="zh-CN" altLang="zh-CN" sz="2400" dirty="0">
                <a:latin typeface="+mn-ea"/>
              </a:rPr>
              <a:t>会在校党委领导下，在学校共青团指导下</a:t>
            </a:r>
            <a:r>
              <a:rPr lang="zh-CN" altLang="zh-CN" sz="2400" dirty="0" smtClean="0">
                <a:latin typeface="+mn-ea"/>
              </a:rPr>
              <a:t>，代表</a:t>
            </a:r>
            <a:r>
              <a:rPr lang="zh-CN" altLang="zh-CN" sz="2400" dirty="0">
                <a:latin typeface="+mn-ea"/>
              </a:rPr>
              <a:t>学生的利益、权力，并履行应尽的义务。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63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PP_645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812800"/>
            <a:ext cx="7837714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4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SC_007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1" y="946856"/>
            <a:ext cx="7851556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4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			</a:t>
            </a:r>
            <a:r>
              <a:rPr lang="zh-CN" altLang="en-US" b="1" dirty="0" smtClean="0"/>
              <a:t>有何主要职能</a:t>
            </a:r>
            <a:r>
              <a:rPr lang="zh-CN" altLang="zh-CN" b="1" dirty="0" smtClean="0"/>
              <a:t>？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224" y="536228"/>
            <a:ext cx="901700" cy="7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h_large_yLGM_f61900000239113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55" y="536228"/>
            <a:ext cx="800498" cy="765810"/>
          </a:xfrm>
          <a:prstGeom prst="rect">
            <a:avLst/>
          </a:prstGeom>
        </p:spPr>
      </p:pic>
      <p:pic>
        <p:nvPicPr>
          <p:cNvPr id="6" name="图片 5" descr="qrcode_for_gh_3754b5b69758_1280 (1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86" y="5185833"/>
            <a:ext cx="1114777" cy="11147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0113" y="2133601"/>
            <a:ext cx="7345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zh-CN" sz="2400" dirty="0" smtClean="0">
                <a:latin typeface="+mn-ea"/>
              </a:rPr>
              <a:t>维护学生的合法权益和民主权利</a:t>
            </a:r>
            <a:endParaRPr lang="en-US" altLang="zh-CN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zh-CN" sz="24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zh-CN" altLang="zh-CN" sz="2400" dirty="0" smtClean="0">
                <a:latin typeface="+mn-ea"/>
              </a:rPr>
              <a:t>动员和组织学生积极</a:t>
            </a:r>
            <a:r>
              <a:rPr lang="zh-CN" altLang="zh-CN" sz="2400" dirty="0">
                <a:latin typeface="+mn-ea"/>
              </a:rPr>
              <a:t>参加学校的改革、建设、发展、</a:t>
            </a:r>
            <a:r>
              <a:rPr lang="zh-CN" altLang="zh-CN" sz="2400" dirty="0" smtClean="0">
                <a:latin typeface="+mn-ea"/>
              </a:rPr>
              <a:t>稳定</a:t>
            </a:r>
            <a:endParaRPr lang="en-US" altLang="zh-CN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zh-CN" sz="24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zh-CN" altLang="zh-CN" sz="2400" dirty="0" smtClean="0">
                <a:latin typeface="+mn-ea"/>
              </a:rPr>
              <a:t>代表和组织</a:t>
            </a:r>
            <a:r>
              <a:rPr lang="zh-CN" altLang="zh-CN" sz="2400" dirty="0">
                <a:latin typeface="+mn-ea"/>
              </a:rPr>
              <a:t>学生参与</a:t>
            </a:r>
            <a:r>
              <a:rPr lang="zh-CN" altLang="zh-CN" sz="2400" dirty="0" smtClean="0">
                <a:latin typeface="+mn-ea"/>
              </a:rPr>
              <a:t>学校的民主管理</a:t>
            </a:r>
            <a:endParaRPr lang="en-US" altLang="zh-CN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zh-CN" sz="24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zh-CN" altLang="zh-CN" sz="2400" dirty="0" smtClean="0">
                <a:latin typeface="+mn-ea"/>
              </a:rPr>
              <a:t>选举</a:t>
            </a:r>
            <a:r>
              <a:rPr lang="zh-CN" altLang="zh-CN" sz="2400" dirty="0">
                <a:latin typeface="+mn-ea"/>
              </a:rPr>
              <a:t>学生会常委，</a:t>
            </a:r>
            <a:r>
              <a:rPr lang="zh-CN" altLang="zh-CN" sz="2400" dirty="0" smtClean="0">
                <a:latin typeface="+mn-ea"/>
              </a:rPr>
              <a:t>为广大学生服务 </a:t>
            </a:r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336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PP_644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812800"/>
            <a:ext cx="7837714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PP_645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439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首都">
  <a:themeElements>
    <a:clrScheme name="栖息地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首都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首都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首都.thmx</Template>
  <TotalTime>797</TotalTime>
  <Words>630</Words>
  <Application>Microsoft Macintosh PowerPoint</Application>
  <PresentationFormat>全屏显示(4:3)</PresentationFormat>
  <Paragraphs>142</Paragraphs>
  <Slides>37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首都</vt:lpstr>
      <vt:lpstr>第五次学生代表大会</vt:lpstr>
      <vt:lpstr>第五次学生代表大会</vt:lpstr>
      <vt:lpstr>会议内容</vt:lpstr>
      <vt:lpstr>   什么是学代会？ </vt:lpstr>
      <vt:lpstr>PowerPoint 演示文稿</vt:lpstr>
      <vt:lpstr>PowerPoint 演示文稿</vt:lpstr>
      <vt:lpstr>   有何主要职能？ </vt:lpstr>
      <vt:lpstr>PowerPoint 演示文稿</vt:lpstr>
      <vt:lpstr>PowerPoint 演示文稿</vt:lpstr>
      <vt:lpstr>   提案权 </vt:lpstr>
      <vt:lpstr>   选举权 </vt:lpstr>
      <vt:lpstr>PowerPoint 演示文稿</vt:lpstr>
      <vt:lpstr>PowerPoint 演示文稿</vt:lpstr>
      <vt:lpstr>PowerPoint 演示文稿</vt:lpstr>
      <vt:lpstr>PowerPoint 演示文稿</vt:lpstr>
      <vt:lpstr>如何撰写一份有效且有质量的代表提案？</vt:lpstr>
      <vt:lpstr>选题内容</vt:lpstr>
      <vt:lpstr>后勤保障 – 实际问题</vt:lpstr>
      <vt:lpstr>校园文化 – 实际问题</vt:lpstr>
      <vt:lpstr>学生管理 – 实际问题</vt:lpstr>
      <vt:lpstr>追求细节 – 实际问题</vt:lpstr>
      <vt:lpstr>选题方法</vt:lpstr>
      <vt:lpstr>选题方法</vt:lpstr>
      <vt:lpstr>调查问卷 – 注意事项</vt:lpstr>
      <vt:lpstr>头脑风暴 – 注意事项</vt:lpstr>
      <vt:lpstr>口头采访 – 注意事项</vt:lpstr>
      <vt:lpstr>选题方法</vt:lpstr>
      <vt:lpstr>行文注意事项</vt:lpstr>
      <vt:lpstr>行文注意事项</vt:lpstr>
      <vt:lpstr>行文注意事项</vt:lpstr>
      <vt:lpstr>提案分析</vt:lpstr>
      <vt:lpstr>PowerPoint 演示文稿</vt:lpstr>
      <vt:lpstr>PowerPoint 演示文稿</vt:lpstr>
      <vt:lpstr>PowerPoint 演示文稿</vt:lpstr>
      <vt:lpstr>提交方式</vt:lpstr>
      <vt:lpstr>结语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2013年世界外国语中学Charity</dc:title>
  <dc:creator>杨</dc:creator>
  <cp:lastModifiedBy>钰洲 吴</cp:lastModifiedBy>
  <cp:revision>191</cp:revision>
  <dcterms:created xsi:type="dcterms:W3CDTF">2013-10-17T12:02:41Z</dcterms:created>
  <dcterms:modified xsi:type="dcterms:W3CDTF">2015-03-18T00:37:50Z</dcterms:modified>
</cp:coreProperties>
</file>